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0"/>
  </p:notesMasterIdLst>
  <p:sldIdLst>
    <p:sldId id="256" r:id="rId2"/>
    <p:sldId id="473" r:id="rId3"/>
    <p:sldId id="474" r:id="rId4"/>
    <p:sldId id="475" r:id="rId5"/>
    <p:sldId id="476" r:id="rId6"/>
    <p:sldId id="477" r:id="rId7"/>
    <p:sldId id="478" r:id="rId8"/>
    <p:sldId id="48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487" r:id="rId17"/>
    <p:sldId id="488" r:id="rId18"/>
    <p:sldId id="490" r:id="rId19"/>
    <p:sldId id="491" r:id="rId20"/>
    <p:sldId id="492" r:id="rId21"/>
    <p:sldId id="489" r:id="rId22"/>
    <p:sldId id="493" r:id="rId23"/>
    <p:sldId id="494" r:id="rId24"/>
    <p:sldId id="495" r:id="rId25"/>
    <p:sldId id="496" r:id="rId26"/>
    <p:sldId id="497" r:id="rId27"/>
    <p:sldId id="499" r:id="rId28"/>
    <p:sldId id="500" r:id="rId29"/>
    <p:sldId id="501" r:id="rId30"/>
    <p:sldId id="502" r:id="rId31"/>
    <p:sldId id="503" r:id="rId32"/>
    <p:sldId id="504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7" r:id="rId41"/>
    <p:sldId id="513" r:id="rId42"/>
    <p:sldId id="514" r:id="rId43"/>
    <p:sldId id="515" r:id="rId44"/>
    <p:sldId id="516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5" r:id="rId53"/>
    <p:sldId id="526" r:id="rId54"/>
    <p:sldId id="527" r:id="rId55"/>
    <p:sldId id="528" r:id="rId56"/>
    <p:sldId id="529" r:id="rId57"/>
    <p:sldId id="530" r:id="rId58"/>
    <p:sldId id="53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73" y="2056032"/>
            <a:ext cx="7133253" cy="681952"/>
          </a:xfrm>
        </p:spPr>
        <p:txBody>
          <a:bodyPr/>
          <a:lstStyle/>
          <a:p>
            <a:r>
              <a:rPr lang="en-US" sz="2000" dirty="0"/>
              <a:t>Termodinamica e leggi, Dilatazione termica, Gas e leggi</a:t>
            </a:r>
          </a:p>
          <a:p>
            <a:r>
              <a:rPr lang="en-US" sz="2000" dirty="0"/>
              <a:t>Esercizi su tutto il programma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30/08/2023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Dilatazione termica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D299AA-C099-8D91-A18E-D8E3331CA331}"/>
              </a:ext>
            </a:extLst>
          </p:cNvPr>
          <p:cNvSpPr txBox="1"/>
          <p:nvPr/>
        </p:nvSpPr>
        <p:spPr>
          <a:xfrm>
            <a:off x="382555" y="1324947"/>
            <a:ext cx="810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b="1" dirty="0"/>
              <a:t>dilatazione termica </a:t>
            </a:r>
            <a:r>
              <a:rPr lang="it-IT" dirty="0"/>
              <a:t>è un fenomeno fisico che indica l'aumento delle dimensioni di un corpo (in uno stato qualsiasi: liquido, gassoso o solido) all'aumentare della temperatura.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645566-7DD5-CCF2-F598-78956145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18" y="2565241"/>
            <a:ext cx="8032176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Dilatazione termica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883087-10AE-1EEE-968E-A3DD79E2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77" y="2125961"/>
            <a:ext cx="6287045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3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Dilatazione termica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067584-E908-B3C6-4E10-D6A45497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95" y="1534065"/>
            <a:ext cx="7803556" cy="9906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59AF374-DCCD-0F6B-81C5-22F705D4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84" y="2763394"/>
            <a:ext cx="613463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Dilatazione termica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849A23-37D9-AEA4-0E29-3ABC3C6F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81" y="1343609"/>
            <a:ext cx="6097196" cy="48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dei gas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/>
              <p:nvPr/>
            </p:nvSpPr>
            <p:spPr>
              <a:xfrm>
                <a:off x="485192" y="1464906"/>
                <a:ext cx="804298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Possiamo quindi determinare, in base a tutto ciò, delle operazioni sui gas:</a:t>
                </a:r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la legge di Boyle o legge dell’isoterma;</a:t>
                </a:r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la legge di Charles o prima legge di Gay-Lussac o legge isobara;</a:t>
                </a:r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la legge di Gay-Lussac o la seconda legge di Gay-Lussac o legge dell’isocora.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dirty="0"/>
                  <a:t>Queste leggi spiegano il comportamento di un gas ideale. Tale comportamento è influenzato da 3 grandezze fisiche: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/>
                  <a:t>, pressione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dirty="0"/>
                  <a:t>, volume</a:t>
                </a: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, temperatura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1464906"/>
                <a:ext cx="8042988" cy="3970318"/>
              </a:xfrm>
              <a:prstGeom prst="rect">
                <a:avLst/>
              </a:prstGeom>
              <a:blipFill>
                <a:blip r:embed="rId2"/>
                <a:stretch>
                  <a:fillRect l="-682" t="-767" b="-13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97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dei gas - Isoterma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/>
              <p:nvPr/>
            </p:nvSpPr>
            <p:spPr>
              <a:xfrm>
                <a:off x="485192" y="1464906"/>
                <a:ext cx="8042988" cy="407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</a:t>
                </a:r>
                <a:r>
                  <a:rPr lang="it-IT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legge di Boyle 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afferma che, a temperatura costante, il volume di una quantità fissa di gas è inversamente proporzionale alla sua pressione. In altre parole, quando la pressione di un gas aumenta, il suo volume diminuisce, e viceversa, a condizione che la temperatura rimanga costante.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Questa legge è espressa matematicamente come: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la pressione e il volume iniziali,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la pressione e il volume finali.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𝐼𝑠𝑜𝑡𝑒𝑟𝑚𝑎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𝐶𝑎𝑙𝑜𝑟𝑒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𝑐𝑜𝑠𝑡𝑎𝑛𝑡𝑒</m:t>
                      </m:r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1464906"/>
                <a:ext cx="8042988" cy="4070473"/>
              </a:xfrm>
              <a:prstGeom prst="rect">
                <a:avLst/>
              </a:prstGeom>
              <a:blipFill>
                <a:blip r:embed="rId2"/>
                <a:stretch>
                  <a:fillRect l="-682" t="-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19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dei gas - Isobara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/>
              <p:nvPr/>
            </p:nvSpPr>
            <p:spPr>
              <a:xfrm>
                <a:off x="485192" y="1464906"/>
                <a:ext cx="8042988" cy="4776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</a:t>
                </a:r>
                <a:r>
                  <a:rPr lang="it-IT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legge di Charles 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(spesso attribuita anche a Gay-Lussac) afferma che, a pressione costante, il volume di una quantità fissa di gas è direttamente proporzionale alla sua temperatura assoluta (misurata in kelvin).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altre parole, quando la temperatura di un gas aumenta, il suo volume aumenta, e viceversa, a condizione che la pressione rimanga costante.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Matematicamente, la legge di Charles può essere espressa come: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il volume e temperatura iniziali,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il volume e la temperatura finali.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𝐼𝑠𝑜𝑏𝑎𝑟𝑎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𝑃𝑟𝑒𝑠𝑠𝑖𝑜𝑛𝑒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𝑐𝑜𝑠𝑡𝑎𝑛𝑡𝑒</m:t>
                      </m:r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1464906"/>
                <a:ext cx="8042988" cy="4776436"/>
              </a:xfrm>
              <a:prstGeom prst="rect">
                <a:avLst/>
              </a:prstGeom>
              <a:blipFill>
                <a:blip r:embed="rId2"/>
                <a:stretch>
                  <a:fillRect l="-682" t="-510" r="-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5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dei gas - Isocora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/>
              <p:nvPr/>
            </p:nvSpPr>
            <p:spPr>
              <a:xfrm>
                <a:off x="485192" y="1464906"/>
                <a:ext cx="8042988" cy="3875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La </a:t>
                </a:r>
                <a:r>
                  <a:rPr lang="it-IT" sz="18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legge di Gay-Lussac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spesso combinata con la legge di Charles, afferma che, a volume costante, la pressione di una quantità fissa di gas è direttamente proporzionale alla sua temperatura assoluta. In altre parole, quando la temperatura di un gas aumenta, la sua pressione aumenta, e viceversa, a condizione che il volume rimanga costante. Questa legge è espressa come: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it-IT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la pressione e la temperatura iniziali, mentre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sono la pressione e la temperatura finali.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𝐼𝑠𝑜𝑐𝑜𝑟𝑎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𝑉𝑜𝑙𝑢𝑚𝑒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it-IT" sz="18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𝑐𝑜𝑠𝑡𝑎𝑛𝑡𝑒</m:t>
                      </m:r>
                    </m:oMath>
                  </m:oMathPara>
                </a14:m>
                <a:endParaRPr lang="it-IT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6B0EE2D-33EA-8B4F-C6FB-CE98CC3F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1464906"/>
                <a:ext cx="8042988" cy="3875933"/>
              </a:xfrm>
              <a:prstGeom prst="rect">
                <a:avLst/>
              </a:prstGeom>
              <a:blipFill>
                <a:blip r:embed="rId2"/>
                <a:stretch>
                  <a:fillRect l="-682" t="-6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96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Gas perfetti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B0EE2D-33EA-8B4F-C6FB-CE98CC3FACDB}"/>
              </a:ext>
            </a:extLst>
          </p:cNvPr>
          <p:cNvSpPr txBox="1"/>
          <p:nvPr/>
        </p:nvSpPr>
        <p:spPr>
          <a:xfrm>
            <a:off x="485192" y="1464906"/>
            <a:ext cx="8042988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gas perfetti o gas ideali sono gas che hanno un comportamento ideale e in quanto tale non sono presenti in natura.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B2C9AF-D302-1D56-8173-4118A27F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50" y="2487302"/>
            <a:ext cx="828365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Avogadro e moli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736518-E84E-20FA-6D43-3406EA5C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19" y="3386355"/>
            <a:ext cx="5997561" cy="191753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2B78A32-2E82-06C8-1367-B62FDE01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01" y="1753048"/>
            <a:ext cx="7210737" cy="928584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16E9927-B03F-A225-23F7-A03F2252116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743370" y="2681632"/>
            <a:ext cx="0" cy="73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4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4A463E0-7C51-2A7A-68EB-ED89780C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76" y="1526516"/>
            <a:ext cx="5941715" cy="8802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14061E-3914-495C-AF91-1FA2FA834B9F}"/>
              </a:ext>
            </a:extLst>
          </p:cNvPr>
          <p:cNvSpPr txBox="1"/>
          <p:nvPr/>
        </p:nvSpPr>
        <p:spPr>
          <a:xfrm>
            <a:off x="513272" y="2905125"/>
            <a:ext cx="7962181" cy="136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Secondo il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 principio della termodinamica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il calore è una forma di energia che si trasferisce da un corpo ad un altro se si ha differenza di temperatura.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«L</a:t>
            </a:r>
            <a:r>
              <a:rPr lang="it-IT" dirty="0"/>
              <a:t>'energia può essere convertita da una forma in un'altra ma non può essere né creata né distrutta»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41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3CEDC-237F-3726-03C9-9A79972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32" y="1787769"/>
            <a:ext cx="6168736" cy="34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Equazione di stato dei gas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4730A0-6959-BE33-C9A2-24EDCD01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2011557"/>
            <a:ext cx="778069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D5263B-215A-9EA8-B2F3-14A54017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5" y="1741567"/>
            <a:ext cx="7452157" cy="168743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60EC66-C949-2BC7-46DF-011ADE2448F0}"/>
              </a:ext>
            </a:extLst>
          </p:cNvPr>
          <p:cNvSpPr txBox="1"/>
          <p:nvPr/>
        </p:nvSpPr>
        <p:spPr>
          <a:xfrm>
            <a:off x="2733870" y="3635683"/>
            <a:ext cx="36762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Tip: ricordarsi la legge di Stevino</a:t>
            </a:r>
          </a:p>
        </p:txBody>
      </p:sp>
    </p:spTree>
    <p:extLst>
      <p:ext uri="{BB962C8B-B14F-4D97-AF65-F5344CB8AC3E}">
        <p14:creationId xmlns:p14="http://schemas.microsoft.com/office/powerpoint/2010/main" val="183158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19DBD4-70C5-A611-5A72-22974AE7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1" y="1290287"/>
            <a:ext cx="7203233" cy="48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(2)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60EC66-C949-2BC7-46DF-011ADE2448F0}"/>
              </a:ext>
            </a:extLst>
          </p:cNvPr>
          <p:cNvSpPr txBox="1"/>
          <p:nvPr/>
        </p:nvSpPr>
        <p:spPr>
          <a:xfrm>
            <a:off x="2733869" y="3952924"/>
            <a:ext cx="36762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Tip: ricordarsi la legge di Archimede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C99AC5-DEC0-45F2-A075-CE0343F8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98" y="1493352"/>
            <a:ext cx="8116003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64C977-0805-8430-5B5B-FD8E1EF7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55" y="1853740"/>
            <a:ext cx="7104290" cy="31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8CB52EC-2B2B-FAED-4B04-E03D5E8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564304"/>
            <a:ext cx="6363477" cy="40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7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(3)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60EC66-C949-2BC7-46DF-011ADE2448F0}"/>
              </a:ext>
            </a:extLst>
          </p:cNvPr>
          <p:cNvSpPr txBox="1"/>
          <p:nvPr/>
        </p:nvSpPr>
        <p:spPr>
          <a:xfrm>
            <a:off x="2836506" y="4996500"/>
            <a:ext cx="36762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Tip: ricordarsi la legge di Pascal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9C85B5-A5C1-8108-4702-1C2F856C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4" y="1492168"/>
            <a:ext cx="6792551" cy="33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8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idrostatica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169701-E77E-4012-44AD-7D7B2272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7" y="1371599"/>
            <a:ext cx="5978691" cy="46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7FBBD9-E00E-14F0-882F-735C2351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82" y="2018086"/>
            <a:ext cx="6257183" cy="129428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087E6F-E4AF-964F-CA59-67D56BBCA125}"/>
              </a:ext>
            </a:extLst>
          </p:cNvPr>
          <p:cNvSpPr txBox="1"/>
          <p:nvPr/>
        </p:nvSpPr>
        <p:spPr>
          <a:xfrm>
            <a:off x="2733870" y="4216029"/>
            <a:ext cx="307910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Tip: ricordarsi l’energia meccanica</a:t>
            </a:r>
          </a:p>
        </p:txBody>
      </p:sp>
    </p:spTree>
    <p:extLst>
      <p:ext uri="{BB962C8B-B14F-4D97-AF65-F5344CB8AC3E}">
        <p14:creationId xmlns:p14="http://schemas.microsoft.com/office/powerpoint/2010/main" val="417992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3" name="Immagine 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59CB28D-A07E-17AF-F003-4BC6BD70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41" y="2514402"/>
            <a:ext cx="4165117" cy="18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460310-7DD6-5731-3DD7-2F4FD2BF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86" y="1425211"/>
            <a:ext cx="3772227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7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EC2F56-59CC-E8E0-685F-26606815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9" y="2099195"/>
            <a:ext cx="8329382" cy="26596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786D4B-D133-092E-DDF6-EECE47172776}"/>
              </a:ext>
            </a:extLst>
          </p:cNvPr>
          <p:cNvSpPr txBox="1"/>
          <p:nvPr/>
        </p:nvSpPr>
        <p:spPr>
          <a:xfrm>
            <a:off x="2799184" y="5102438"/>
            <a:ext cx="3079101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Tip: ricordarsi l’energia cinetica</a:t>
            </a:r>
          </a:p>
        </p:txBody>
      </p:sp>
    </p:spTree>
    <p:extLst>
      <p:ext uri="{BB962C8B-B14F-4D97-AF65-F5344CB8AC3E}">
        <p14:creationId xmlns:p14="http://schemas.microsoft.com/office/powerpoint/2010/main" val="1774148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862312-CFA4-B6F1-6476-1F2C5094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7" y="2118246"/>
            <a:ext cx="836748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55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3B0E8C-10E8-8DC3-2AF8-33F310CF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2" y="2967950"/>
            <a:ext cx="8016935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3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Esercizi: energia e tipi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EEE565-D068-5CEB-CA72-CE8AA4BE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8" y="1599799"/>
            <a:ext cx="8108383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0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applicati: urti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B46FEA-A914-1447-E1A9-19B6507F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59" y="1771506"/>
            <a:ext cx="7407282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applicati: urti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2358C4-F790-0275-BB27-D072EE01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75" y="1323949"/>
            <a:ext cx="4086909" cy="47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6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conservazione dell’energia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09403C-88B3-B807-3A8A-6F2079A5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73" y="1813420"/>
            <a:ext cx="7544454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04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conservazione dell’energia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109005-8FBD-31EA-B924-006773D3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1676100"/>
            <a:ext cx="3759424" cy="38382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1E5191-1819-356E-33D4-B7559590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16328"/>
            <a:ext cx="4335615" cy="30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7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3A5EBD-6F6D-C704-D6BA-D4AAC3E5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" y="2762192"/>
            <a:ext cx="9038103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0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4" name="Immagine 3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4111CAD6-0323-5654-C34B-15F4654D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87" y="1411041"/>
            <a:ext cx="4502988" cy="4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06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2CDBA0A-13FE-EDC9-9938-A493DE3C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4" y="1385060"/>
            <a:ext cx="7061508" cy="47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6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4BCFF1-E03A-C24E-5486-7DD4AA19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1302129"/>
            <a:ext cx="6013338" cy="48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0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D57B62-7B2A-04E8-AB12-C832109A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06" y="1204224"/>
            <a:ext cx="5861788" cy="49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49765C-1478-E081-E3BB-CD4F05B0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46" y="1346872"/>
            <a:ext cx="7061508" cy="48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82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85166F-4F3D-ED01-80AD-DCEB05BD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02" y="1332132"/>
            <a:ext cx="4793395" cy="28501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EB51F05-1676-8D0D-FFBC-DEF6EB1E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95" y="4399966"/>
            <a:ext cx="4305673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50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00954F-28F6-E038-A863-6B7B51CF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6738"/>
            <a:ext cx="9144000" cy="7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546F51-C871-7A9B-31DF-30932B00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4" y="2423073"/>
            <a:ext cx="7277731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5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(4)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A4939B-5C1D-EC46-8D13-C9FEC27E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13" y="2632641"/>
            <a:ext cx="6850974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2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dinamica (4)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01BEE9-CA57-1A53-C776-ADDA4200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19" y="1752009"/>
            <a:ext cx="3743014" cy="39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55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vettori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9775A58-CBE6-318A-A058-B1413626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84" y="2293521"/>
            <a:ext cx="5913632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387665D-75F2-A75E-4AB8-765F9CE6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11" y="1401637"/>
            <a:ext cx="4628072" cy="46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vettori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243BA2-CDFD-5555-8218-BF798F89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4" y="2636451"/>
            <a:ext cx="4298052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90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16EAA8-8B5F-5C15-198D-6D824587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21" y="2270659"/>
            <a:ext cx="573835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42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vettori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0B597F-EC68-D4A6-CD4B-5E74AC2A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13" y="1411988"/>
            <a:ext cx="5616174" cy="47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0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645CA84-E21F-3005-FB58-90C94037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32" y="2555988"/>
            <a:ext cx="6206336" cy="1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7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50161D-B460-86A9-0699-C7AA82E3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5" y="1600041"/>
            <a:ext cx="4496190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CBD0F4-D99B-C4DD-2E05-4096D0DD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59" y="2781244"/>
            <a:ext cx="7407282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7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3043AC-DE5E-7CC9-12FB-E4F41436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73" y="1459659"/>
            <a:ext cx="6829396" cy="45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6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0C20EC-4CA7-C93D-AAA3-8281CA67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17" y="2872692"/>
            <a:ext cx="7437765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200" dirty="0"/>
              <a:t>Esercizi: temperatura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CA1D25-FF70-9EB7-A88D-E6DF318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0" y="1342999"/>
            <a:ext cx="6866719" cy="46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5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7FEF024-028B-1868-3264-55C7BB7B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09" y="1530467"/>
            <a:ext cx="5209182" cy="40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B06174-D710-D5DA-2EEA-98852F91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66" y="1485212"/>
            <a:ext cx="6675698" cy="9373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CE8EB3E-2D31-591B-87CF-266F2D9D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66" y="2941797"/>
            <a:ext cx="6805250" cy="2430991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29ED97F-4263-91BC-D74D-AE8378AA6C79}"/>
              </a:ext>
            </a:extLst>
          </p:cNvPr>
          <p:cNvCxnSpPr/>
          <p:nvPr/>
        </p:nvCxnSpPr>
        <p:spPr>
          <a:xfrm>
            <a:off x="4511615" y="2277374"/>
            <a:ext cx="0" cy="68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CC77FE-6185-C812-2247-E998CA01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2259365"/>
            <a:ext cx="8367485" cy="325402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E17265C-1D65-58E7-B945-0D88840FC73E}"/>
              </a:ext>
            </a:extLst>
          </p:cNvPr>
          <p:cNvSpPr txBox="1"/>
          <p:nvPr/>
        </p:nvSpPr>
        <p:spPr>
          <a:xfrm>
            <a:off x="494522" y="1502229"/>
            <a:ext cx="768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introduciamo solo per ragionamento, questo…</a:t>
            </a:r>
          </a:p>
        </p:txBody>
      </p:sp>
    </p:spTree>
    <p:extLst>
      <p:ext uri="{BB962C8B-B14F-4D97-AF65-F5344CB8AC3E}">
        <p14:creationId xmlns:p14="http://schemas.microsoft.com/office/powerpoint/2010/main" val="163750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Leggi della termodinamica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2EBE64-DBB6-E5B1-C75E-F9E88B6E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42" y="1521726"/>
            <a:ext cx="572311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834</Words>
  <Application>Microsoft Office PowerPoint</Application>
  <PresentationFormat>Presentazione su schermo (4:3)</PresentationFormat>
  <Paragraphs>105</Paragraphs>
  <Slides>58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Tema di Office</vt:lpstr>
      <vt:lpstr>Fisica</vt:lpstr>
      <vt:lpstr>Leggi della termodinamica</vt:lpstr>
      <vt:lpstr>Leggi della termodinamica</vt:lpstr>
      <vt:lpstr>Leggi della termodinamica</vt:lpstr>
      <vt:lpstr>Leggi della termodinamica</vt:lpstr>
      <vt:lpstr>Leggi della termodinamica</vt:lpstr>
      <vt:lpstr>Leggi della termodinamica</vt:lpstr>
      <vt:lpstr>Leggi della termodinamica</vt:lpstr>
      <vt:lpstr>Leggi della termodinamica</vt:lpstr>
      <vt:lpstr>Dilatazione termica</vt:lpstr>
      <vt:lpstr>Dilatazione termica</vt:lpstr>
      <vt:lpstr>Dilatazione termica</vt:lpstr>
      <vt:lpstr>Dilatazione termica</vt:lpstr>
      <vt:lpstr>Leggi dei gas</vt:lpstr>
      <vt:lpstr>Leggi dei gas - Isoterma</vt:lpstr>
      <vt:lpstr>Leggi dei gas - Isobara</vt:lpstr>
      <vt:lpstr>Leggi dei gas - Isocora</vt:lpstr>
      <vt:lpstr>Gas perfetti</vt:lpstr>
      <vt:lpstr>Avogadro e moli</vt:lpstr>
      <vt:lpstr>Mole</vt:lpstr>
      <vt:lpstr>Equazione di stato dei gas</vt:lpstr>
      <vt:lpstr>Esercizi: idrostatica (1)</vt:lpstr>
      <vt:lpstr>Esercizi: idrostatica (1)</vt:lpstr>
      <vt:lpstr>Esercizi: idrostatica (2)</vt:lpstr>
      <vt:lpstr>Esercizi: idrostatica (2)</vt:lpstr>
      <vt:lpstr>Esercizi: idrostatica (2)</vt:lpstr>
      <vt:lpstr>Esercizi: idrostatica (3)</vt:lpstr>
      <vt:lpstr>Esercizi: idrostatica (3)</vt:lpstr>
      <vt:lpstr>Esercizi: energia e tipi (1)</vt:lpstr>
      <vt:lpstr>Esercizi: energia e tipi (1)</vt:lpstr>
      <vt:lpstr>Esercizi: energia e tipi (2)</vt:lpstr>
      <vt:lpstr>Esercizi: energia e tipi (2)</vt:lpstr>
      <vt:lpstr>Esercizi: energia e tipi (3)</vt:lpstr>
      <vt:lpstr>Esercizi: energia e tipi (3)</vt:lpstr>
      <vt:lpstr>Esercizi applicati: urti</vt:lpstr>
      <vt:lpstr>Esercizi applicati: urti</vt:lpstr>
      <vt:lpstr>Esercizi: conservazione dell’energia (1)</vt:lpstr>
      <vt:lpstr>Esercizi: conservazione dell’energia (1)</vt:lpstr>
      <vt:lpstr>Esercizi: dinamica (1)</vt:lpstr>
      <vt:lpstr>Esercizi: dinamica (1)</vt:lpstr>
      <vt:lpstr>Esercizi: dinamica (2)</vt:lpstr>
      <vt:lpstr>Esercizi: dinamica (2)</vt:lpstr>
      <vt:lpstr>Esercizi: dinamica (2)</vt:lpstr>
      <vt:lpstr>Esercizi: dinamica (2)</vt:lpstr>
      <vt:lpstr>Esercizi: dinamica (3)</vt:lpstr>
      <vt:lpstr>Esercizi: dinamica (3)</vt:lpstr>
      <vt:lpstr>Esercizi: dinamica (4)</vt:lpstr>
      <vt:lpstr>Esercizi: dinamica (4)</vt:lpstr>
      <vt:lpstr>Esercizi: vettori (1)</vt:lpstr>
      <vt:lpstr>Esercizi: vettori (1)</vt:lpstr>
      <vt:lpstr>Esercizi: vettori (2)</vt:lpstr>
      <vt:lpstr>Esercizi: vettori (2)</vt:lpstr>
      <vt:lpstr>Esercizi: temperatura (1)</vt:lpstr>
      <vt:lpstr>Esercizi: temperatura (1)</vt:lpstr>
      <vt:lpstr>Esercizi: temperatura (2)</vt:lpstr>
      <vt:lpstr>Esercizi: temperatura (2)</vt:lpstr>
      <vt:lpstr>Esercizi: temperatura (3)</vt:lpstr>
      <vt:lpstr>Esercizi: temperatura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123</cp:revision>
  <dcterms:created xsi:type="dcterms:W3CDTF">2023-07-29T07:13:45Z</dcterms:created>
  <dcterms:modified xsi:type="dcterms:W3CDTF">2023-08-24T13:24:15Z</dcterms:modified>
</cp:coreProperties>
</file>